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2"/>
  </p:notesMasterIdLst>
  <p:handoutMasterIdLst>
    <p:handoutMasterId r:id="rId23"/>
  </p:handoutMasterIdLst>
  <p:sldIdLst>
    <p:sldId id="296" r:id="rId5"/>
    <p:sldId id="297" r:id="rId6"/>
    <p:sldId id="298" r:id="rId7"/>
    <p:sldId id="261" r:id="rId8"/>
    <p:sldId id="265" r:id="rId9"/>
    <p:sldId id="262" r:id="rId10"/>
    <p:sldId id="279" r:id="rId11"/>
    <p:sldId id="301" r:id="rId12"/>
    <p:sldId id="303" r:id="rId13"/>
    <p:sldId id="305" r:id="rId14"/>
    <p:sldId id="306" r:id="rId15"/>
    <p:sldId id="280" r:id="rId16"/>
    <p:sldId id="304" r:id="rId17"/>
    <p:sldId id="307" r:id="rId18"/>
    <p:sldId id="308" r:id="rId19"/>
    <p:sldId id="299" r:id="rId20"/>
    <p:sldId id="287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162774F6-8970-49D3-9057-F5C23B8726F9}">
          <p14:sldIdLst>
            <p14:sldId id="296"/>
            <p14:sldId id="297"/>
            <p14:sldId id="298"/>
            <p14:sldId id="261"/>
            <p14:sldId id="265"/>
            <p14:sldId id="262"/>
            <p14:sldId id="279"/>
            <p14:sldId id="301"/>
            <p14:sldId id="303"/>
            <p14:sldId id="305"/>
            <p14:sldId id="306"/>
            <p14:sldId id="280"/>
            <p14:sldId id="304"/>
            <p14:sldId id="307"/>
            <p14:sldId id="308"/>
            <p14:sldId id="299"/>
            <p14:sldId id="28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D1D51"/>
    <a:srgbClr val="2C567A"/>
    <a:srgbClr val="0072C7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E3FDE45-AF77-4B5C-9715-49D594BDF05E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34" autoAdjust="0"/>
    <p:restoredTop sz="87887" autoAdjust="0"/>
  </p:normalViewPr>
  <p:slideViewPr>
    <p:cSldViewPr snapToGrid="0" showGuides="1">
      <p:cViewPr varScale="1">
        <p:scale>
          <a:sx n="80" d="100"/>
          <a:sy n="80" d="100"/>
        </p:scale>
        <p:origin x="888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00" d="100"/>
          <a:sy n="100" d="100"/>
        </p:scale>
        <p:origin x="1560" y="-146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7243D74-B9C1-450A-B0F3-6C6DCB0CF20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C27C33-9BB1-41D5-A236-12767E7E722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AB3EA8-A58D-4C92-A3AB-D271CCC294C7}" type="datetimeFigureOut">
              <a:rPr lang="en-US" smtClean="0"/>
              <a:t>12/24/2024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A7EADB-04A4-4093-B238-438E2C7317A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DD8696-706D-440E-AE04-4C644F0613E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2A5DE8-F2C4-4DB3-88D1-656DCD59E73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98243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0.svg>
</file>

<file path=ppt/media/image11.jpg>
</file>

<file path=ppt/media/image12.png>
</file>

<file path=ppt/media/image13.png>
</file>

<file path=ppt/media/image136.svg>
</file>

<file path=ppt/media/image14.png>
</file>

<file path=ppt/media/image15.jpg>
</file>

<file path=ppt/media/image154.svg>
</file>

<file path=ppt/media/image16.png>
</file>

<file path=ppt/media/image2.png>
</file>

<file path=ppt/media/image3.png>
</file>

<file path=ppt/media/image35.svg>
</file>

<file path=ppt/media/image4.png>
</file>

<file path=ppt/media/image5.jpg>
</file>

<file path=ppt/media/image52.svg>
</file>

<file path=ppt/media/image6.png>
</file>

<file path=ppt/media/image7.jpg>
</file>

<file path=ppt/media/image73.sv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EFB4FA-E877-413E-B608-88789D806C57}" type="datetimeFigureOut">
              <a:rPr lang="en-US" noProof="0" smtClean="0"/>
              <a:t>12/24/2024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36304E-FDE3-4B4F-A3B7-EBE87F3FA5E2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851386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21903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12022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14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24276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17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488316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7" Type="http://schemas.openxmlformats.org/officeDocument/2006/relationships/image" Target="../media/image52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136.svg"/><Relationship Id="rId4" Type="http://schemas.openxmlformats.org/officeDocument/2006/relationships/image" Target="../media/image8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7" Type="http://schemas.openxmlformats.org/officeDocument/2006/relationships/image" Target="../media/image7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52.sv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7" Type="http://schemas.openxmlformats.org/officeDocument/2006/relationships/image" Target="../media/image52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73.svg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7" Type="http://schemas.openxmlformats.org/officeDocument/2006/relationships/image" Target="../media/image73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136.svg"/><Relationship Id="rId4" Type="http://schemas.openxmlformats.org/officeDocument/2006/relationships/image" Target="../media/image8.png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svg"/><Relationship Id="rId7" Type="http://schemas.openxmlformats.org/officeDocument/2006/relationships/image" Target="../media/image52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154.svg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FD93970-B13A-F96D-A4B1-3A1EE748410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" y="0"/>
            <a:ext cx="12202379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502920"/>
            <a:ext cx="10954512" cy="3246120"/>
          </a:xfrm>
        </p:spPr>
        <p:txBody>
          <a:bodyPr anchor="b">
            <a:noAutofit/>
          </a:bodyPr>
          <a:lstStyle>
            <a:lvl1pPr algn="ctr">
              <a:defRPr sz="6600" b="1" i="0" cap="none" baseline="0">
                <a:solidFill>
                  <a:schemeClr val="accent2">
                    <a:lumMod val="25000"/>
                  </a:schemeClr>
                </a:solidFill>
                <a:latin typeface="+mj-lt"/>
              </a:defRPr>
            </a:lvl1pPr>
          </a:lstStyle>
          <a:p>
            <a:endParaRPr lang="en-US" noProof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648" y="3758183"/>
            <a:ext cx="10954512" cy="1307592"/>
          </a:xfrm>
        </p:spPr>
        <p:txBody>
          <a:bodyPr>
            <a:noAutofit/>
          </a:bodyPr>
          <a:lstStyle>
            <a:lvl1pPr marL="0" indent="0" algn="ctr">
              <a:buNone/>
              <a:defRPr sz="3200" b="0" cap="all" baseline="0">
                <a:solidFill>
                  <a:schemeClr val="accent2">
                    <a:lumMod val="25000"/>
                  </a:schemeClr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88496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198299DF-E702-8750-30F5-798D7C96A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365760"/>
            <a:ext cx="10277856" cy="1655064"/>
          </a:xfrm>
        </p:spPr>
        <p:txBody>
          <a:bodyPr anchor="b"/>
          <a:lstStyle>
            <a:lvl1pPr>
              <a:defRPr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EFAE94C-C299-8167-1BD9-4FC98C04C63C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207008" y="2523744"/>
            <a:ext cx="9720072" cy="3255264"/>
          </a:xfrm>
        </p:spPr>
        <p:txBody>
          <a:bodyPr anchor="t" anchorCtr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8/6/20XX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Rounded Rectangle 6">
            <a:extLst>
              <a:ext uri="{FF2B5EF4-FFF2-40B4-BE49-F238E27FC236}">
                <a16:creationId xmlns:a16="http://schemas.microsoft.com/office/drawing/2014/main" id="{1B32A35F-9C9A-7C7D-DE93-B55FFF07D66E}"/>
              </a:ext>
            </a:extLst>
          </p:cNvPr>
          <p:cNvSpPr/>
          <p:nvPr userDrawn="1"/>
        </p:nvSpPr>
        <p:spPr>
          <a:xfrm>
            <a:off x="256674" y="256674"/>
            <a:ext cx="11678651" cy="6352673"/>
          </a:xfrm>
          <a:prstGeom prst="roundRect">
            <a:avLst>
              <a:gd name="adj" fmla="val 4303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84807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7A51A8B-A15C-2A94-1E48-F9615101DF4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8991" t="11245" r="3785" b="1531"/>
          <a:stretch/>
        </p:blipFill>
        <p:spPr>
          <a:xfrm>
            <a:off x="0" y="2917"/>
            <a:ext cx="12197192" cy="685508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1600200"/>
            <a:ext cx="10991088" cy="3657600"/>
          </a:xfrm>
        </p:spPr>
        <p:txBody>
          <a:bodyPr anchor="ctr">
            <a:noAutofit/>
          </a:bodyPr>
          <a:lstStyle>
            <a:lvl1pPr algn="ctr">
              <a:defRPr sz="6600" b="1" i="0" cap="none" spc="-150" baseline="0">
                <a:solidFill>
                  <a:schemeClr val="accent2">
                    <a:lumMod val="25000"/>
                  </a:schemeClr>
                </a:solidFill>
                <a:latin typeface="+mj-lt"/>
              </a:defRPr>
            </a:lvl1pPr>
          </a:lstStyle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994920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 04">
    <p:bg>
      <p:bgPr>
        <a:gradFill>
          <a:gsLst>
            <a:gs pos="33000">
              <a:schemeClr val="bg2"/>
            </a:gs>
            <a:gs pos="59000">
              <a:schemeClr val="tx2">
                <a:lumMod val="90000"/>
                <a:alpha val="65163"/>
              </a:schemeClr>
            </a:gs>
          </a:gsLst>
          <a:lin ang="13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4">
            <a:extLst>
              <a:ext uri="{FF2B5EF4-FFF2-40B4-BE49-F238E27FC236}">
                <a16:creationId xmlns:a16="http://schemas.microsoft.com/office/drawing/2014/main" id="{5697808D-10E0-D8A5-5D07-E176EBB8F2BB}"/>
              </a:ext>
            </a:extLst>
          </p:cNvPr>
          <p:cNvSpPr/>
          <p:nvPr userDrawn="1"/>
        </p:nvSpPr>
        <p:spPr>
          <a:xfrm>
            <a:off x="256674" y="256674"/>
            <a:ext cx="11678651" cy="6352673"/>
          </a:xfrm>
          <a:prstGeom prst="roundRect">
            <a:avLst>
              <a:gd name="adj" fmla="val 4303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Picture 7">
            <a:extLst>
              <a:ext uri="{FF2B5EF4-FFF2-40B4-BE49-F238E27FC236}">
                <a16:creationId xmlns:a16="http://schemas.microsoft.com/office/drawing/2014/main" id="{0234D012-F86E-04CE-78C8-2C5A6613028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t="-1004" r="-148"/>
          <a:stretch/>
        </p:blipFill>
        <p:spPr>
          <a:xfrm rot="5400000">
            <a:off x="6378170" y="40082"/>
            <a:ext cx="1579705" cy="1600089"/>
          </a:xfrm>
          <a:prstGeom prst="rect">
            <a:avLst/>
          </a:prstGeom>
        </p:spPr>
      </p:pic>
      <p:pic>
        <p:nvPicPr>
          <p:cNvPr id="15" name="Picture 7">
            <a:extLst>
              <a:ext uri="{FF2B5EF4-FFF2-40B4-BE49-F238E27FC236}">
                <a16:creationId xmlns:a16="http://schemas.microsoft.com/office/drawing/2014/main" id="{0BC42061-F838-920E-632E-10EDE7E5539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t="-6239" r="25335" b="-1"/>
          <a:stretch/>
        </p:blipFill>
        <p:spPr>
          <a:xfrm rot="16200000">
            <a:off x="6298833" y="-161472"/>
            <a:ext cx="752715" cy="1075657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58BEE67F-530E-E41D-FD19-2615180DC3F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rcRect r="15931"/>
          <a:stretch/>
        </p:blipFill>
        <p:spPr>
          <a:xfrm>
            <a:off x="10439102" y="4145165"/>
            <a:ext cx="1780703" cy="2164311"/>
          </a:xfrm>
          <a:prstGeom prst="rect">
            <a:avLst/>
          </a:prstGeom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82CFCA46-5F5A-867F-B19C-4F9ED5BA15A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96DAC541-7B7A-43D3-8B79-37D633B846F1}">
                <asvg:svgBlip xmlns="" xmlns:asvg="http://schemas.microsoft.com/office/drawing/2016/SVG/main" r:embed="rId7"/>
              </a:ext>
            </a:extLst>
          </a:blip>
          <a:srcRect r="46794"/>
          <a:stretch/>
        </p:blipFill>
        <p:spPr>
          <a:xfrm rot="10800000">
            <a:off x="-27806" y="2452933"/>
            <a:ext cx="1370742" cy="2632414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11E8F80C-ACB2-552E-4433-1A8A2708F1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96DAC541-7B7A-43D3-8B79-37D633B846F1}">
                <asvg:svgBlip xmlns="" xmlns:asvg="http://schemas.microsoft.com/office/drawing/2016/SVG/main" r:embed="rId7"/>
              </a:ext>
            </a:extLst>
          </a:blip>
          <a:srcRect t="1" b="-9728"/>
          <a:stretch/>
        </p:blipFill>
        <p:spPr>
          <a:xfrm rot="18286209">
            <a:off x="887827" y="4958926"/>
            <a:ext cx="910220" cy="102050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365760"/>
            <a:ext cx="10277856" cy="1655064"/>
          </a:xfrm>
        </p:spPr>
        <p:txBody>
          <a:bodyPr anchor="b"/>
          <a:lstStyle>
            <a:lvl1pPr>
              <a:defRPr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5304" y="2441448"/>
            <a:ext cx="3602736" cy="3575304"/>
          </a:xfrm>
        </p:spPr>
        <p:txBody>
          <a:bodyPr anchor="t" anchorCtr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D1DCC4A1-0DB3-3480-3A1A-78FC85FE7ECE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293608" y="2441447"/>
            <a:ext cx="3063240" cy="3575303"/>
          </a:xfrm>
        </p:spPr>
        <p:txBody>
          <a:bodyPr anchor="t" anchorCtr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38508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4ACFCA6-7ECE-9BFB-9389-6DB74C86285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21" r="21"/>
          <a:stretch/>
        </p:blipFill>
        <p:spPr>
          <a:xfrm>
            <a:off x="-5192" y="-1"/>
            <a:ext cx="12197192" cy="6858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33856" y="56450"/>
            <a:ext cx="9912096" cy="2743200"/>
          </a:xfrm>
        </p:spPr>
        <p:txBody>
          <a:bodyPr anchor="b">
            <a:noAutofit/>
          </a:bodyPr>
          <a:lstStyle>
            <a:lvl1pPr algn="l">
              <a:defRPr sz="6600" b="1" i="0" cap="none" spc="-150" baseline="0">
                <a:solidFill>
                  <a:schemeClr val="accent2">
                    <a:lumMod val="25000"/>
                  </a:schemeClr>
                </a:solidFill>
                <a:latin typeface="+mj-lt"/>
              </a:defRPr>
            </a:lvl1pPr>
          </a:lstStyle>
          <a:p>
            <a:endParaRPr lang="en-US" noProof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75304" y="3110546"/>
            <a:ext cx="4114800" cy="2743200"/>
          </a:xfrm>
        </p:spPr>
        <p:txBody>
          <a:bodyPr>
            <a:no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 b="0" cap="all" baseline="0">
                <a:solidFill>
                  <a:schemeClr val="accent2">
                    <a:lumMod val="25000"/>
                  </a:schemeClr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608354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01">
    <p:bg>
      <p:bgPr>
        <a:gradFill>
          <a:gsLst>
            <a:gs pos="33000">
              <a:schemeClr val="bg2"/>
            </a:gs>
            <a:gs pos="59000">
              <a:schemeClr val="tx2">
                <a:lumMod val="90000"/>
                <a:alpha val="65163"/>
              </a:schemeClr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850392"/>
            <a:ext cx="3913632" cy="4800600"/>
          </a:xfrm>
        </p:spPr>
        <p:txBody>
          <a:bodyPr/>
          <a:lstStyle>
            <a:lvl1pPr>
              <a:defRPr>
                <a:solidFill>
                  <a:schemeClr val="accent2">
                    <a:lumMod val="2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8384" y="1965960"/>
            <a:ext cx="4050792" cy="2953512"/>
          </a:xfrm>
        </p:spPr>
        <p:txBody>
          <a:bodyPr anchor="ctr" anchorCtr="0"/>
          <a:lstStyle>
            <a:lvl1pPr>
              <a:defRPr cap="all" baseline="0">
                <a:solidFill>
                  <a:schemeClr val="accent2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ounded Rectangle 4">
            <a:extLst>
              <a:ext uri="{FF2B5EF4-FFF2-40B4-BE49-F238E27FC236}">
                <a16:creationId xmlns:a16="http://schemas.microsoft.com/office/drawing/2014/main" id="{906EB944-76A9-6F98-104E-59CD34F5CF94}"/>
              </a:ext>
            </a:extLst>
          </p:cNvPr>
          <p:cNvSpPr/>
          <p:nvPr userDrawn="1"/>
        </p:nvSpPr>
        <p:spPr>
          <a:xfrm>
            <a:off x="256674" y="256674"/>
            <a:ext cx="11678651" cy="6352673"/>
          </a:xfrm>
          <a:prstGeom prst="roundRect">
            <a:avLst>
              <a:gd name="adj" fmla="val 4303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7">
            <a:extLst>
              <a:ext uri="{FF2B5EF4-FFF2-40B4-BE49-F238E27FC236}">
                <a16:creationId xmlns:a16="http://schemas.microsoft.com/office/drawing/2014/main" id="{898C8E3F-6992-0D8A-CCA1-3DD2C147AA8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t="14756"/>
          <a:stretch/>
        </p:blipFill>
        <p:spPr>
          <a:xfrm>
            <a:off x="8853067" y="1"/>
            <a:ext cx="1875091" cy="1605320"/>
          </a:xfrm>
          <a:prstGeom prst="rect">
            <a:avLst/>
          </a:prstGeom>
        </p:spPr>
      </p:pic>
      <p:pic>
        <p:nvPicPr>
          <p:cNvPr id="13" name="Picture 7">
            <a:extLst>
              <a:ext uri="{FF2B5EF4-FFF2-40B4-BE49-F238E27FC236}">
                <a16:creationId xmlns:a16="http://schemas.microsoft.com/office/drawing/2014/main" id="{4417AC45-4CB7-72E8-3723-B1A3D81FB6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713775" y="5533690"/>
            <a:ext cx="493392" cy="495528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AE5941EF-B160-313A-DA99-73C86EDC4C1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rcRect r="46794"/>
          <a:stretch/>
        </p:blipFill>
        <p:spPr>
          <a:xfrm>
            <a:off x="10316909" y="2723673"/>
            <a:ext cx="1875091" cy="3600981"/>
          </a:xfrm>
          <a:prstGeom prst="rect">
            <a:avLst/>
          </a:prstGeom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EEC16221-5852-F1A3-24D1-8EF5E907173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rcRect b="41791"/>
          <a:stretch/>
        </p:blipFill>
        <p:spPr>
          <a:xfrm>
            <a:off x="3497179" y="6324654"/>
            <a:ext cx="910220" cy="541368"/>
          </a:xfrm>
          <a:prstGeom prst="rect">
            <a:avLst/>
          </a:prstGeom>
        </p:spPr>
      </p:pic>
      <p:pic>
        <p:nvPicPr>
          <p:cNvPr id="19" name="Graphic 18">
            <a:extLst>
              <a:ext uri="{FF2B5EF4-FFF2-40B4-BE49-F238E27FC236}">
                <a16:creationId xmlns:a16="http://schemas.microsoft.com/office/drawing/2014/main" id="{5D8B34C3-E35E-0B4E-1F8E-59C449A3C8D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96DAC541-7B7A-43D3-8B79-37D633B846F1}">
                <asvg:svgBlip xmlns="" xmlns:asvg="http://schemas.microsoft.com/office/drawing/2016/SVG/main" r:embed="rId7"/>
              </a:ext>
            </a:extLst>
          </a:blip>
          <a:srcRect t="31904"/>
          <a:stretch/>
        </p:blipFill>
        <p:spPr>
          <a:xfrm>
            <a:off x="1601212" y="0"/>
            <a:ext cx="1032928" cy="718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8555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51FEFCE-5DDA-D353-F1BF-36752F5F079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2917"/>
            <a:ext cx="12197191" cy="685508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7824" y="1325880"/>
            <a:ext cx="10460736" cy="2286000"/>
          </a:xfrm>
        </p:spPr>
        <p:txBody>
          <a:bodyPr anchor="b">
            <a:noAutofit/>
          </a:bodyPr>
          <a:lstStyle>
            <a:lvl1pPr algn="ctr">
              <a:defRPr sz="6600" b="1" i="0" cap="none" spc="-150" baseline="0">
                <a:solidFill>
                  <a:schemeClr val="accent2">
                    <a:lumMod val="25000"/>
                  </a:schemeClr>
                </a:solidFill>
                <a:latin typeface="+mj-lt"/>
              </a:defRPr>
            </a:lvl1pPr>
          </a:lstStyle>
          <a:p>
            <a:endParaRPr lang="en-US" noProof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7824" y="3749040"/>
            <a:ext cx="10460736" cy="2286000"/>
          </a:xfrm>
        </p:spPr>
        <p:txBody>
          <a:bodyPr>
            <a:noAutofit/>
          </a:bodyPr>
          <a:lstStyle>
            <a:lvl1pPr marL="0" indent="0" algn="ctr">
              <a:buNone/>
              <a:defRPr sz="3200" b="0" cap="all" baseline="0">
                <a:solidFill>
                  <a:schemeClr val="accent2">
                    <a:lumMod val="25000"/>
                  </a:schemeClr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027234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02">
    <p:bg>
      <p:bgPr>
        <a:gradFill>
          <a:gsLst>
            <a:gs pos="33000">
              <a:schemeClr val="bg2"/>
            </a:gs>
            <a:gs pos="59000">
              <a:schemeClr val="tx2">
                <a:lumMod val="90000"/>
                <a:alpha val="65163"/>
              </a:schemeClr>
            </a:gs>
          </a:gsLst>
          <a:lin ang="19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3">
            <a:extLst>
              <a:ext uri="{FF2B5EF4-FFF2-40B4-BE49-F238E27FC236}">
                <a16:creationId xmlns:a16="http://schemas.microsoft.com/office/drawing/2014/main" id="{B6718ABD-4EA5-E3C5-0225-F6671DCA53AD}"/>
              </a:ext>
            </a:extLst>
          </p:cNvPr>
          <p:cNvSpPr/>
          <p:nvPr userDrawn="1"/>
        </p:nvSpPr>
        <p:spPr>
          <a:xfrm>
            <a:off x="256674" y="256674"/>
            <a:ext cx="11678651" cy="6352673"/>
          </a:xfrm>
          <a:prstGeom prst="roundRect">
            <a:avLst>
              <a:gd name="adj" fmla="val 4303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D721A955-CA2D-A65D-6E60-DAAAA4ACFA3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l="31050"/>
          <a:stretch/>
        </p:blipFill>
        <p:spPr>
          <a:xfrm>
            <a:off x="0" y="2887579"/>
            <a:ext cx="2432421" cy="3604662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AB70155A-604C-AD00-BE69-4505C75CE01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rcRect t="15874" b="-1"/>
          <a:stretch/>
        </p:blipFill>
        <p:spPr>
          <a:xfrm rot="5400000">
            <a:off x="11281284" y="2493882"/>
            <a:ext cx="1032928" cy="887899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F74D1084-EF5E-D016-13E0-1840BDFFD0A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96DAC541-7B7A-43D3-8B79-37D633B846F1}">
                <asvg:svgBlip xmlns="" xmlns:asvg="http://schemas.microsoft.com/office/drawing/2016/SVG/main" r:embed="rId7"/>
              </a:ext>
            </a:extLst>
          </a:blip>
          <a:srcRect b="-880"/>
          <a:stretch/>
        </p:blipFill>
        <p:spPr>
          <a:xfrm>
            <a:off x="9897978" y="5987153"/>
            <a:ext cx="490012" cy="50508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365760"/>
            <a:ext cx="10277856" cy="1655064"/>
          </a:xfrm>
        </p:spPr>
        <p:txBody>
          <a:bodyPr anchor="b"/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5304" y="2313432"/>
            <a:ext cx="6327648" cy="3218688"/>
          </a:xfrm>
        </p:spPr>
        <p:txBody>
          <a:bodyPr anchor="ctr" anchorCtr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90326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E1B9A11-4222-BB4A-66D3-D37C79AC57C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-1" r="21" b="21"/>
          <a:stretch/>
        </p:blipFill>
        <p:spPr>
          <a:xfrm>
            <a:off x="-2595" y="1459"/>
            <a:ext cx="12197191" cy="685508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54296" y="27432"/>
            <a:ext cx="7004304" cy="3566160"/>
          </a:xfrm>
        </p:spPr>
        <p:txBody>
          <a:bodyPr anchor="b">
            <a:noAutofit/>
          </a:bodyPr>
          <a:lstStyle>
            <a:lvl1pPr algn="ctr">
              <a:defRPr sz="6000" b="1" i="0" cap="none" spc="-150" baseline="0">
                <a:solidFill>
                  <a:schemeClr val="accent2">
                    <a:lumMod val="25000"/>
                  </a:schemeClr>
                </a:solidFill>
                <a:latin typeface="+mj-lt"/>
              </a:defRPr>
            </a:lvl1pPr>
          </a:lstStyle>
          <a:p>
            <a:endParaRPr lang="en-US" noProof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54295" y="3767328"/>
            <a:ext cx="7004303" cy="1161288"/>
          </a:xfrm>
        </p:spPr>
        <p:txBody>
          <a:bodyPr>
            <a:noAutofit/>
          </a:bodyPr>
          <a:lstStyle>
            <a:lvl1pPr marL="0" indent="0" algn="ctr">
              <a:buNone/>
              <a:defRPr sz="3200" b="0" cap="all" baseline="0">
                <a:solidFill>
                  <a:schemeClr val="accent2">
                    <a:lumMod val="25000"/>
                  </a:schemeClr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296238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1">
    <p:bg>
      <p:bgPr>
        <a:gradFill>
          <a:gsLst>
            <a:gs pos="33000">
              <a:schemeClr val="bg2"/>
            </a:gs>
            <a:gs pos="59000">
              <a:schemeClr val="tx2">
                <a:lumMod val="90000"/>
                <a:alpha val="65163"/>
              </a:schemeClr>
            </a:gs>
          </a:gsLst>
          <a:lin ang="21594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772C86F9-080E-93F7-C7B1-F5BEAD84E3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365760"/>
            <a:ext cx="10506456" cy="1655064"/>
          </a:xfrm>
        </p:spPr>
        <p:txBody>
          <a:bodyPr anchor="b"/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80" y="2432304"/>
            <a:ext cx="3108960" cy="341237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736592" y="1920240"/>
            <a:ext cx="6620256" cy="3913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8/6/20XX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7FF98F94-8801-13BE-8EB4-01921AC196C8}"/>
              </a:ext>
            </a:extLst>
          </p:cNvPr>
          <p:cNvSpPr/>
          <p:nvPr userDrawn="1"/>
        </p:nvSpPr>
        <p:spPr>
          <a:xfrm>
            <a:off x="256674" y="256674"/>
            <a:ext cx="11678651" cy="6352673"/>
          </a:xfrm>
          <a:prstGeom prst="roundRect">
            <a:avLst>
              <a:gd name="adj" fmla="val 4303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B7BF5718-9534-FD92-79D7-ECC66603E70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r="62387"/>
          <a:stretch/>
        </p:blipFill>
        <p:spPr>
          <a:xfrm rot="5400000">
            <a:off x="1778676" y="5204330"/>
            <a:ext cx="907513" cy="2465321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4FF40650-9AD0-96F8-F702-185D1729AF8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93558" y="5429608"/>
            <a:ext cx="406214" cy="415066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83AC8518-2F0B-6FC0-0C0E-6CE9D00EAC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96DAC541-7B7A-43D3-8B79-37D633B846F1}">
                <asvg:svgBlip xmlns="" xmlns:asvg="http://schemas.microsoft.com/office/drawing/2016/SVG/main" r:embed="rId7"/>
              </a:ext>
            </a:extLst>
          </a:blip>
          <a:srcRect t="-4860" b="-1"/>
          <a:stretch/>
        </p:blipFill>
        <p:spPr>
          <a:xfrm>
            <a:off x="10214191" y="365126"/>
            <a:ext cx="1032928" cy="1106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3603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03">
    <p:bg>
      <p:bgPr>
        <a:gradFill>
          <a:gsLst>
            <a:gs pos="33000">
              <a:schemeClr val="bg2"/>
            </a:gs>
            <a:gs pos="59000">
              <a:schemeClr val="tx2">
                <a:lumMod val="90000"/>
                <a:alpha val="65163"/>
              </a:schemeClr>
            </a:gs>
          </a:gsLst>
          <a:lin ang="19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E7B4AF60-AC65-3E7A-4A5D-EBF1A7030D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063" b="3063"/>
          <a:stretch/>
        </p:blipFill>
        <p:spPr>
          <a:xfrm>
            <a:off x="1" y="2917"/>
            <a:ext cx="12197189" cy="6855082"/>
          </a:xfrm>
          <a:prstGeom prst="rect">
            <a:avLst/>
          </a:prstGeom>
        </p:spPr>
      </p:pic>
      <p:sp>
        <p:nvSpPr>
          <p:cNvPr id="12" name="Rounded Rectangle 4">
            <a:extLst>
              <a:ext uri="{FF2B5EF4-FFF2-40B4-BE49-F238E27FC236}">
                <a16:creationId xmlns:a16="http://schemas.microsoft.com/office/drawing/2014/main" id="{95671103-2960-81E2-9A76-0E7FDE6B3E55}"/>
              </a:ext>
            </a:extLst>
          </p:cNvPr>
          <p:cNvSpPr/>
          <p:nvPr userDrawn="1"/>
        </p:nvSpPr>
        <p:spPr>
          <a:xfrm>
            <a:off x="256674" y="256674"/>
            <a:ext cx="11678651" cy="6352673"/>
          </a:xfrm>
          <a:prstGeom prst="roundRect">
            <a:avLst>
              <a:gd name="adj" fmla="val 4303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365760"/>
            <a:ext cx="10277856" cy="1655064"/>
          </a:xfrm>
        </p:spPr>
        <p:txBody>
          <a:bodyPr anchor="b"/>
          <a:lstStyle>
            <a:lvl1pPr>
              <a:defRPr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5304" y="2276856"/>
            <a:ext cx="6327648" cy="3090672"/>
          </a:xfrm>
        </p:spPr>
        <p:txBody>
          <a:bodyPr anchor="ctr" anchorCtr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12648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 02">
    <p:bg>
      <p:bgPr>
        <a:gradFill>
          <a:gsLst>
            <a:gs pos="33000">
              <a:schemeClr val="bg2"/>
            </a:gs>
            <a:gs pos="59000">
              <a:schemeClr val="tx2">
                <a:lumMod val="90000"/>
                <a:alpha val="65163"/>
              </a:schemeClr>
            </a:gs>
          </a:gsLst>
          <a:lin ang="16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4">
            <a:extLst>
              <a:ext uri="{FF2B5EF4-FFF2-40B4-BE49-F238E27FC236}">
                <a16:creationId xmlns:a16="http://schemas.microsoft.com/office/drawing/2014/main" id="{86060D16-E6F6-EA0E-E58E-526234AB6564}"/>
              </a:ext>
            </a:extLst>
          </p:cNvPr>
          <p:cNvSpPr/>
          <p:nvPr userDrawn="1"/>
        </p:nvSpPr>
        <p:spPr>
          <a:xfrm>
            <a:off x="256674" y="256674"/>
            <a:ext cx="11678651" cy="6352673"/>
          </a:xfrm>
          <a:prstGeom prst="roundRect">
            <a:avLst>
              <a:gd name="adj" fmla="val 4303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0E0958AA-6F1A-C4A2-FB66-1A6F7F8834B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t="-6095" b="-1"/>
          <a:stretch/>
        </p:blipFill>
        <p:spPr>
          <a:xfrm>
            <a:off x="569419" y="4426479"/>
            <a:ext cx="1472805" cy="1596616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3DEADFA2-398E-9388-8295-063D31FB38E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t="-6095" b="-1"/>
          <a:stretch/>
        </p:blipFill>
        <p:spPr>
          <a:xfrm rot="3765410" flipV="1">
            <a:off x="1448505" y="4094575"/>
            <a:ext cx="862484" cy="934988"/>
          </a:xfrm>
          <a:prstGeom prst="rect">
            <a:avLst/>
          </a:prstGeom>
        </p:spPr>
      </p:pic>
      <p:pic>
        <p:nvPicPr>
          <p:cNvPr id="10" name="Picture 7">
            <a:extLst>
              <a:ext uri="{FF2B5EF4-FFF2-40B4-BE49-F238E27FC236}">
                <a16:creationId xmlns:a16="http://schemas.microsoft.com/office/drawing/2014/main" id="{D09A7588-8EFD-A0C5-4235-45B7D657ECF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rcRect b="35453"/>
          <a:stretch/>
        </p:blipFill>
        <p:spPr>
          <a:xfrm>
            <a:off x="9469547" y="5719093"/>
            <a:ext cx="1756858" cy="1138907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EF04D7D6-513C-D18A-AF21-D10F0E5D3B8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96DAC541-7B7A-43D3-8B79-37D633B846F1}">
                <asvg:svgBlip xmlns="" xmlns:asvg="http://schemas.microsoft.com/office/drawing/2016/SVG/main" r:embed="rId7"/>
              </a:ext>
            </a:extLst>
          </a:blip>
          <a:srcRect l="-1" r="-750"/>
          <a:stretch/>
        </p:blipFill>
        <p:spPr>
          <a:xfrm>
            <a:off x="8844546" y="50582"/>
            <a:ext cx="1307037" cy="13255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365760"/>
            <a:ext cx="10277856" cy="1655064"/>
          </a:xfrm>
        </p:spPr>
        <p:txBody>
          <a:bodyPr anchor="b"/>
          <a:lstStyle>
            <a:lvl1pPr>
              <a:defRPr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5304" y="2441448"/>
            <a:ext cx="3602736" cy="3575304"/>
          </a:xfrm>
        </p:spPr>
        <p:txBody>
          <a:bodyPr anchor="t" anchorCtr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D1DCC4A1-0DB3-3480-3A1A-78FC85FE7ECE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7671816" y="2441448"/>
            <a:ext cx="3602736" cy="3575304"/>
          </a:xfrm>
        </p:spPr>
        <p:txBody>
          <a:bodyPr anchor="t" anchorCtr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728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6">
            <a:extLst>
              <a:ext uri="{FF2B5EF4-FFF2-40B4-BE49-F238E27FC236}">
                <a16:creationId xmlns:a16="http://schemas.microsoft.com/office/drawing/2014/main" id="{1B32A35F-9C9A-7C7D-DE93-B55FFF07D66E}"/>
              </a:ext>
            </a:extLst>
          </p:cNvPr>
          <p:cNvSpPr/>
          <p:nvPr userDrawn="1"/>
        </p:nvSpPr>
        <p:spPr>
          <a:xfrm>
            <a:off x="256674" y="256674"/>
            <a:ext cx="11678651" cy="6352673"/>
          </a:xfrm>
          <a:prstGeom prst="roundRect">
            <a:avLst>
              <a:gd name="adj" fmla="val 4303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98299DF-E702-8750-30F5-798D7C96A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365760"/>
            <a:ext cx="10277856" cy="1655064"/>
          </a:xfrm>
        </p:spPr>
        <p:txBody>
          <a:bodyPr anchor="b"/>
          <a:lstStyle>
            <a:lvl1pPr>
              <a:defRPr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0CE72F6-1D9D-E61E-F1EE-2861FDF765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0432" y="2459736"/>
            <a:ext cx="2843784" cy="3090672"/>
          </a:xfrm>
        </p:spPr>
        <p:txBody>
          <a:bodyPr anchor="t" anchorCtr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EFAE94C-C299-8167-1BD9-4FC98C04C63C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233672" y="2523744"/>
            <a:ext cx="6693408" cy="3273552"/>
          </a:xfrm>
        </p:spPr>
        <p:txBody>
          <a:bodyPr anchor="t" anchorCtr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8/6/20XX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4947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C4D7FA-B85E-4477-8C62-94955B340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1226BB-3E56-4E7F-8172-7EC03C9F0B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5D08EF-72FB-4F19-9916-65815A9CA9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563001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noProof="0" dirty="0"/>
              <a:t>8/6/20XX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65084D-BC85-4A55-BD80-93876AD101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563001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FDEF23-A140-4DD6-A0D0-A86BD4DF34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75912" y="6563001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C71654-96A5-4280-94F3-931C61A9F92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47082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accent2">
              <a:lumMod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000" b="0" i="0" kern="1200">
          <a:solidFill>
            <a:schemeClr val="accent2">
              <a:lumMod val="2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25" userDrawn="1">
          <p15:clr>
            <a:srgbClr val="F26B43"/>
          </p15:clr>
        </p15:guide>
        <p15:guide id="4" pos="734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EF7BD-FE81-4B20-8DC5-0B3EB736F9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502920"/>
            <a:ext cx="10954512" cy="3246120"/>
          </a:xfrm>
        </p:spPr>
        <p:txBody>
          <a:bodyPr anchor="b"/>
          <a:lstStyle/>
          <a:p>
            <a:r>
              <a:rPr lang="ru-RU" sz="4000" dirty="0">
                <a:latin typeface="Calibri" panose="020F0502020204030204" pitchFamily="34" charset="0"/>
                <a:cs typeface="Calibri" panose="020F0502020204030204" pitchFamily="34" charset="0"/>
              </a:rPr>
              <a:t>Визуализатор звездной эволюции.</a:t>
            </a:r>
            <a:br>
              <a:rPr lang="ru-RU" sz="40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ru-RU" sz="4000" dirty="0" smtClean="0"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ru-RU" sz="4000" dirty="0" smtClean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ru-RU" sz="2400" dirty="0">
                <a:latin typeface="Calibri" panose="020F0502020204030204" pitchFamily="34" charset="0"/>
                <a:cs typeface="Calibri" panose="020F0502020204030204" pitchFamily="34" charset="0"/>
              </a:rPr>
              <a:t>Федеральное государственное бюджетное образовательное учреждение высшего образования «Московский государственный технический университет имени Н.Э. Баумана (национальный исследовательский университет)</a:t>
            </a:r>
            <a:r>
              <a:rPr lang="ru-RU" sz="1800" dirty="0"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ru-RU" sz="18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FF0EFE-C50F-44EB-8978-B97795477C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89904" y="5550408"/>
            <a:ext cx="6016752" cy="1307592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l"/>
            <a:r>
              <a:rPr lang="ru-RU" sz="2000" dirty="0">
                <a:latin typeface="Calibri" panose="020F0502020204030204" pitchFamily="34" charset="0"/>
                <a:cs typeface="Calibri" panose="020F0502020204030204" pitchFamily="34" charset="0"/>
              </a:rPr>
              <a:t>Авторы проекта: </a:t>
            </a:r>
            <a:br>
              <a:rPr lang="ru-RU" sz="20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ru-RU" sz="2000" dirty="0">
                <a:latin typeface="Calibri" panose="020F0502020204030204" pitchFamily="34" charset="0"/>
                <a:cs typeface="Calibri" panose="020F0502020204030204" pitchFamily="34" charset="0"/>
              </a:rPr>
              <a:t>Юнисов Максим и Глухов Иван, 10 класс</a:t>
            </a:r>
          </a:p>
          <a:p>
            <a:pPr algn="l"/>
            <a:r>
              <a:rPr lang="ru-RU" sz="2000" dirty="0">
                <a:latin typeface="Calibri" panose="020F0502020204030204" pitchFamily="34" charset="0"/>
                <a:cs typeface="Calibri" panose="020F0502020204030204" pitchFamily="34" charset="0"/>
              </a:rPr>
              <a:t>Руководитель проекта: </a:t>
            </a:r>
            <a:br>
              <a:rPr lang="ru-RU" sz="20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ru-RU" sz="2000" dirty="0">
                <a:latin typeface="Calibri" panose="020F0502020204030204" pitchFamily="34" charset="0"/>
                <a:cs typeface="Calibri" panose="020F0502020204030204" pitchFamily="34" charset="0"/>
              </a:rPr>
              <a:t>Гришина Арина Александровна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2633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4000" i="1" dirty="0">
                <a:latin typeface="Calibri" panose="020F0502020204030204" pitchFamily="34" charset="0"/>
                <a:cs typeface="Calibri" panose="020F0502020204030204" pitchFamily="34" charset="0"/>
              </a:rPr>
              <a:t>Технические характеристики</a:t>
            </a:r>
            <a:r>
              <a:rPr lang="ru-RU" dirty="0"/>
              <a:t/>
            </a:r>
            <a:br>
              <a:rPr lang="ru-RU" dirty="0"/>
            </a:b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78992" y="2313432"/>
            <a:ext cx="10277856" cy="3218688"/>
          </a:xfrm>
        </p:spPr>
        <p:txBody>
          <a:bodyPr/>
          <a:lstStyle/>
          <a:p>
            <a:endParaRPr lang="ru-RU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Веб-сайт исправно работает на разных устройствах;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Любой браузер весит мало и есть почти у каждого;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Не надо скачивать ничего дополнительного для использования бота.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6025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4000" dirty="0">
                <a:latin typeface="Calibri" panose="020F0502020204030204" pitchFamily="34" charset="0"/>
                <a:cs typeface="Calibri" panose="020F0502020204030204" pitchFamily="34" charset="0"/>
              </a:rPr>
              <a:t>Тестирование чат-бота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78992" y="2313432"/>
            <a:ext cx="10277856" cy="3218688"/>
          </a:xfrm>
        </p:spPr>
        <p:txBody>
          <a:bodyPr/>
          <a:lstStyle/>
          <a:p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Сайт был протестирован по следующим критериям:</a:t>
            </a:r>
          </a:p>
          <a:p>
            <a:pPr lvl="0"/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Реплики (грамотность, оформление, единство стиля);</a:t>
            </a:r>
          </a:p>
          <a:p>
            <a:pPr lvl="0"/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Ссылки (визуальность, </a:t>
            </a:r>
            <a:r>
              <a:rPr lang="ru-RU" dirty="0" err="1">
                <a:latin typeface="Calibri" panose="020F0502020204030204" pitchFamily="34" charset="0"/>
                <a:cs typeface="Calibri" panose="020F0502020204030204" pitchFamily="34" charset="0"/>
              </a:rPr>
              <a:t>кликабельность</a:t>
            </a:r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</a:p>
          <a:p>
            <a:pPr lvl="0"/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Кнопки (</a:t>
            </a:r>
            <a:r>
              <a:rPr lang="ru-RU" dirty="0" err="1">
                <a:latin typeface="Calibri" panose="020F0502020204030204" pitchFamily="34" charset="0"/>
                <a:cs typeface="Calibri" panose="020F0502020204030204" pitchFamily="34" charset="0"/>
              </a:rPr>
              <a:t>кликабельность</a:t>
            </a:r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, отображение текста).</a:t>
            </a:r>
          </a:p>
          <a:p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В результате тестирования сайта было </a:t>
            </a:r>
            <a:r>
              <a:rPr lang="ru-RU" dirty="0" smtClean="0">
                <a:latin typeface="Calibri" panose="020F0502020204030204" pitchFamily="34" charset="0"/>
                <a:cs typeface="Calibri" panose="020F0502020204030204" pitchFamily="34" charset="0"/>
              </a:rPr>
              <a:t>выявлено</a:t>
            </a:r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, что веб-сайт грамотно оформлен и все ссылки и кнопки </a:t>
            </a:r>
            <a:r>
              <a:rPr lang="ru-RU" dirty="0" err="1">
                <a:latin typeface="Calibri" panose="020F0502020204030204" pitchFamily="34" charset="0"/>
                <a:cs typeface="Calibri" panose="020F0502020204030204" pitchFamily="34" charset="0"/>
              </a:rPr>
              <a:t>кликабельны</a:t>
            </a:r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8023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3000">
              <a:schemeClr val="bg2"/>
            </a:gs>
            <a:gs pos="59000">
              <a:schemeClr val="tx2">
                <a:lumMod val="90000"/>
                <a:alpha val="65163"/>
              </a:schemeClr>
            </a:gs>
          </a:gsLst>
          <a:lin ang="13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30A76-B788-B363-104E-266B7C7F72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252662"/>
            <a:ext cx="10954512" cy="625644"/>
          </a:xfrm>
          <a:noFill/>
        </p:spPr>
        <p:txBody>
          <a:bodyPr anchor="b">
            <a:noAutofit/>
          </a:bodyPr>
          <a:lstStyle/>
          <a:p>
            <a:r>
              <a:rPr lang="ru-RU" sz="4000" dirty="0" smtClean="0">
                <a:latin typeface="Calibri" panose="020F0502020204030204" pitchFamily="34" charset="0"/>
                <a:cs typeface="Calibri" panose="020F0502020204030204" pitchFamily="34" charset="0"/>
              </a:rPr>
              <a:t>Тестирование чат-бота</a:t>
            </a:r>
            <a:endParaRPr lang="en-US" sz="4000" dirty="0">
              <a:solidFill>
                <a:schemeClr val="accent3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48542-FCE1-3AE6-C6C9-17975609DF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648" y="832106"/>
            <a:ext cx="10954512" cy="1307592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 algn="just"/>
            <a:endParaRPr lang="ru-RU" sz="2000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3F21905C-1BD6-BF3F-5B8B-B9AD5301701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562725"/>
            <a:ext cx="2743200" cy="228600"/>
          </a:xfrm>
        </p:spPr>
        <p:txBody>
          <a:bodyPr/>
          <a:lstStyle/>
          <a:p>
            <a:fld id="{CBD12358-51D2-46B3-9BDE-DF29528B9454}" type="slidenum">
              <a:rPr lang="en-US" smtClean="0"/>
              <a:pPr/>
              <a:t>12</a:t>
            </a:fld>
            <a:endParaRPr lang="en-US" dirty="0"/>
          </a:p>
        </p:txBody>
      </p:sp>
      <p:graphicFrame>
        <p:nvGraphicFramePr>
          <p:cNvPr id="10" name="Таблица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546137"/>
              </p:ext>
            </p:extLst>
          </p:nvPr>
        </p:nvGraphicFramePr>
        <p:xfrm>
          <a:off x="492332" y="1385493"/>
          <a:ext cx="11195143" cy="4621922"/>
        </p:xfrm>
        <a:graphic>
          <a:graphicData uri="http://schemas.openxmlformats.org/drawingml/2006/table">
            <a:tbl>
              <a:tblPr firstRow="1" firstCol="1" bandRow="1">
                <a:tableStyleId>{0E3FDE45-AF77-4B5C-9715-49D594BDF05E}</a:tableStyleId>
              </a:tblPr>
              <a:tblGrid>
                <a:gridCol w="1151163">
                  <a:extLst>
                    <a:ext uri="{9D8B030D-6E8A-4147-A177-3AD203B41FA5}">
                      <a16:colId xmlns:a16="http://schemas.microsoft.com/office/drawing/2014/main" val="507896246"/>
                    </a:ext>
                  </a:extLst>
                </a:gridCol>
                <a:gridCol w="2109053">
                  <a:extLst>
                    <a:ext uri="{9D8B030D-6E8A-4147-A177-3AD203B41FA5}">
                      <a16:colId xmlns:a16="http://schemas.microsoft.com/office/drawing/2014/main" val="2790586042"/>
                    </a:ext>
                  </a:extLst>
                </a:gridCol>
                <a:gridCol w="1908537">
                  <a:extLst>
                    <a:ext uri="{9D8B030D-6E8A-4147-A177-3AD203B41FA5}">
                      <a16:colId xmlns:a16="http://schemas.microsoft.com/office/drawing/2014/main" val="2231936007"/>
                    </a:ext>
                  </a:extLst>
                </a:gridCol>
                <a:gridCol w="2121135">
                  <a:extLst>
                    <a:ext uri="{9D8B030D-6E8A-4147-A177-3AD203B41FA5}">
                      <a16:colId xmlns:a16="http://schemas.microsoft.com/office/drawing/2014/main" val="3438853040"/>
                    </a:ext>
                  </a:extLst>
                </a:gridCol>
                <a:gridCol w="2121135">
                  <a:extLst>
                    <a:ext uri="{9D8B030D-6E8A-4147-A177-3AD203B41FA5}">
                      <a16:colId xmlns:a16="http://schemas.microsoft.com/office/drawing/2014/main" val="2781653025"/>
                    </a:ext>
                  </a:extLst>
                </a:gridCol>
                <a:gridCol w="1784120">
                  <a:extLst>
                    <a:ext uri="{9D8B030D-6E8A-4147-A177-3AD203B41FA5}">
                      <a16:colId xmlns:a16="http://schemas.microsoft.com/office/drawing/2014/main" val="4035179496"/>
                    </a:ext>
                  </a:extLst>
                </a:gridCol>
              </a:tblGrid>
              <a:tr h="1145933"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Номер теста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7092" marR="47092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Назначение теста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7092" marR="47092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Значения исходных данных</a:t>
                      </a:r>
                      <a:endParaRPr lang="ru-RU" sz="20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7092" marR="47092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Ожидаемый результат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7092" marR="47092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Реакция программы</a:t>
                      </a:r>
                      <a:endParaRPr lang="ru-RU" sz="20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7092" marR="47092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Вывод</a:t>
                      </a:r>
                      <a:endParaRPr lang="ru-RU" sz="20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7092" marR="47092" marT="0" marB="0"/>
                </a:tc>
                <a:extLst>
                  <a:ext uri="{0D108BD9-81ED-4DB2-BD59-A6C34878D82A}">
                    <a16:rowId xmlns:a16="http://schemas.microsoft.com/office/drawing/2014/main" val="1264049849"/>
                  </a:ext>
                </a:extLst>
              </a:tr>
              <a:tr h="1760699"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  <a:endParaRPr lang="ru-RU" sz="20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7092" marR="47092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Проверка корректности работы ссылки «О нас»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7092" marR="47092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Нажатие на ссылку «О нас»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7092" marR="47092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Ожидается открытие страницы с информацией о создателях сайта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7092" marR="47092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Открытие страницы с информацией о создателях сайта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7092" marR="47092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Программа работает корректно</a:t>
                      </a:r>
                      <a:endParaRPr lang="ru-RU" sz="20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7092" marR="47092" marT="0" marB="0"/>
                </a:tc>
                <a:extLst>
                  <a:ext uri="{0D108BD9-81ED-4DB2-BD59-A6C34878D82A}">
                    <a16:rowId xmlns:a16="http://schemas.microsoft.com/office/drawing/2014/main" val="502315007"/>
                  </a:ext>
                </a:extLst>
              </a:tr>
              <a:tr h="1715290"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  <a:endParaRPr lang="ru-RU" sz="20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7092" marR="47092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Проверка корректности работы ссылки «Контакты»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7092" marR="47092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Нажатие на ссылку «Контакты»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7092" marR="47092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Ожидается открытие страницы с контактами создателей сайта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7092" marR="47092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Открытие страницы с контактами создателей сайта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7092" marR="47092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Программа работает корректно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7092" marR="47092" marT="0" marB="0"/>
                </a:tc>
                <a:extLst>
                  <a:ext uri="{0D108BD9-81ED-4DB2-BD59-A6C34878D82A}">
                    <a16:rowId xmlns:a16="http://schemas.microsoft.com/office/drawing/2014/main" val="18595341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43777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graphicFrame>
        <p:nvGraphicFramePr>
          <p:cNvPr id="5" name="Объект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30480938"/>
              </p:ext>
            </p:extLst>
          </p:nvPr>
        </p:nvGraphicFramePr>
        <p:xfrm>
          <a:off x="839294" y="1558278"/>
          <a:ext cx="10733132" cy="5198260"/>
        </p:xfrm>
        <a:graphic>
          <a:graphicData uri="http://schemas.openxmlformats.org/drawingml/2006/table">
            <a:tbl>
              <a:tblPr firstRow="1" firstCol="1" bandRow="1">
                <a:tableStyleId>{0E3FDE45-AF77-4B5C-9715-49D594BDF05E}</a:tableStyleId>
              </a:tblPr>
              <a:tblGrid>
                <a:gridCol w="1103656">
                  <a:extLst>
                    <a:ext uri="{9D8B030D-6E8A-4147-A177-3AD203B41FA5}">
                      <a16:colId xmlns:a16="http://schemas.microsoft.com/office/drawing/2014/main" val="585676444"/>
                    </a:ext>
                  </a:extLst>
                </a:gridCol>
                <a:gridCol w="2022015">
                  <a:extLst>
                    <a:ext uri="{9D8B030D-6E8A-4147-A177-3AD203B41FA5}">
                      <a16:colId xmlns:a16="http://schemas.microsoft.com/office/drawing/2014/main" val="2958551047"/>
                    </a:ext>
                  </a:extLst>
                </a:gridCol>
                <a:gridCol w="1829774">
                  <a:extLst>
                    <a:ext uri="{9D8B030D-6E8A-4147-A177-3AD203B41FA5}">
                      <a16:colId xmlns:a16="http://schemas.microsoft.com/office/drawing/2014/main" val="3302501988"/>
                    </a:ext>
                  </a:extLst>
                </a:gridCol>
                <a:gridCol w="2033598">
                  <a:extLst>
                    <a:ext uri="{9D8B030D-6E8A-4147-A177-3AD203B41FA5}">
                      <a16:colId xmlns:a16="http://schemas.microsoft.com/office/drawing/2014/main" val="3270108731"/>
                    </a:ext>
                  </a:extLst>
                </a:gridCol>
                <a:gridCol w="2033598">
                  <a:extLst>
                    <a:ext uri="{9D8B030D-6E8A-4147-A177-3AD203B41FA5}">
                      <a16:colId xmlns:a16="http://schemas.microsoft.com/office/drawing/2014/main" val="4274285188"/>
                    </a:ext>
                  </a:extLst>
                </a:gridCol>
                <a:gridCol w="1710491">
                  <a:extLst>
                    <a:ext uri="{9D8B030D-6E8A-4147-A177-3AD203B41FA5}">
                      <a16:colId xmlns:a16="http://schemas.microsoft.com/office/drawing/2014/main" val="462044400"/>
                    </a:ext>
                  </a:extLst>
                </a:gridCol>
              </a:tblGrid>
              <a:tr h="1878988"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3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5445" marR="45445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Назначение теста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5445" marR="45445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Значения исходных данных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5445" marR="45445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Ожидаемый результат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5445" marR="45445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Реакция программы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5445" marR="45445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Вывод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5445" marR="45445" marT="0" marB="0"/>
                </a:tc>
                <a:extLst>
                  <a:ext uri="{0D108BD9-81ED-4DB2-BD59-A6C34878D82A}">
                    <a16:rowId xmlns:a16="http://schemas.microsoft.com/office/drawing/2014/main" val="4202678378"/>
                  </a:ext>
                </a:extLst>
              </a:tr>
              <a:tr h="1878988"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4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7092" marR="47092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Проверка корректности работы ссылки «Начать»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7092" marR="47092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Нажатие на ссылку «Начать»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7092" marR="47092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Ожидается открытие страницы с анимацией звездной эволюции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7092" marR="47092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Открытие страницы с анимацией звездной эволюции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7092" marR="47092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Программа работает корректно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7092" marR="47092" marT="0" marB="0"/>
                </a:tc>
                <a:extLst>
                  <a:ext uri="{0D108BD9-81ED-4DB2-BD59-A6C34878D82A}">
                    <a16:rowId xmlns:a16="http://schemas.microsoft.com/office/drawing/2014/main" val="1102475683"/>
                  </a:ext>
                </a:extLst>
              </a:tr>
              <a:tr h="1246747"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5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7092" marR="47092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Проверка корректности работы ссылки «На главную»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7092" marR="47092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Нажатие на ссылку «На главную»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7092" marR="47092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Ожидается открытие главной страницы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7092" marR="47092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Открытие главной страницы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7092" marR="47092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Программа работает корректно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7092" marR="47092" marT="0" marB="0"/>
                </a:tc>
                <a:extLst>
                  <a:ext uri="{0D108BD9-81ED-4DB2-BD59-A6C34878D82A}">
                    <a16:rowId xmlns:a16="http://schemas.microsoft.com/office/drawing/2014/main" val="562584422"/>
                  </a:ext>
                </a:extLst>
              </a:tr>
            </a:tbl>
          </a:graphicData>
        </a:graphic>
      </p:graphicFrame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13</a:t>
            </a:fld>
            <a:endParaRPr lang="en-US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3035808" y="244607"/>
            <a:ext cx="634010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4000" b="1" dirty="0">
                <a:solidFill>
                  <a:schemeClr val="accent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Тестирование чат-бота</a:t>
            </a:r>
          </a:p>
        </p:txBody>
      </p:sp>
    </p:spTree>
    <p:extLst>
      <p:ext uri="{BB962C8B-B14F-4D97-AF65-F5344CB8AC3E}">
        <p14:creationId xmlns:p14="http://schemas.microsoft.com/office/powerpoint/2010/main" val="3665069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graphicFrame>
        <p:nvGraphicFramePr>
          <p:cNvPr id="5" name="Объект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08628273"/>
              </p:ext>
            </p:extLst>
          </p:nvPr>
        </p:nvGraphicFramePr>
        <p:xfrm>
          <a:off x="1078991" y="1515980"/>
          <a:ext cx="10567576" cy="4648863"/>
        </p:xfrm>
        <a:graphic>
          <a:graphicData uri="http://schemas.openxmlformats.org/drawingml/2006/table">
            <a:tbl>
              <a:tblPr firstRow="1" firstCol="1" bandRow="1">
                <a:tableStyleId>{0E3FDE45-AF77-4B5C-9715-49D594BDF05E}</a:tableStyleId>
              </a:tblPr>
              <a:tblGrid>
                <a:gridCol w="1760530">
                  <a:extLst>
                    <a:ext uri="{9D8B030D-6E8A-4147-A177-3AD203B41FA5}">
                      <a16:colId xmlns:a16="http://schemas.microsoft.com/office/drawing/2014/main" val="2436177851"/>
                    </a:ext>
                  </a:extLst>
                </a:gridCol>
                <a:gridCol w="1760530">
                  <a:extLst>
                    <a:ext uri="{9D8B030D-6E8A-4147-A177-3AD203B41FA5}">
                      <a16:colId xmlns:a16="http://schemas.microsoft.com/office/drawing/2014/main" val="3552664610"/>
                    </a:ext>
                  </a:extLst>
                </a:gridCol>
                <a:gridCol w="1761629">
                  <a:extLst>
                    <a:ext uri="{9D8B030D-6E8A-4147-A177-3AD203B41FA5}">
                      <a16:colId xmlns:a16="http://schemas.microsoft.com/office/drawing/2014/main" val="3782541403"/>
                    </a:ext>
                  </a:extLst>
                </a:gridCol>
                <a:gridCol w="1761629">
                  <a:extLst>
                    <a:ext uri="{9D8B030D-6E8A-4147-A177-3AD203B41FA5}">
                      <a16:colId xmlns:a16="http://schemas.microsoft.com/office/drawing/2014/main" val="2134328630"/>
                    </a:ext>
                  </a:extLst>
                </a:gridCol>
                <a:gridCol w="1761629">
                  <a:extLst>
                    <a:ext uri="{9D8B030D-6E8A-4147-A177-3AD203B41FA5}">
                      <a16:colId xmlns:a16="http://schemas.microsoft.com/office/drawing/2014/main" val="3469402034"/>
                    </a:ext>
                  </a:extLst>
                </a:gridCol>
                <a:gridCol w="1761629">
                  <a:extLst>
                    <a:ext uri="{9D8B030D-6E8A-4147-A177-3AD203B41FA5}">
                      <a16:colId xmlns:a16="http://schemas.microsoft.com/office/drawing/2014/main" val="2288890107"/>
                    </a:ext>
                  </a:extLst>
                </a:gridCol>
              </a:tblGrid>
              <a:tr h="832434"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Номер теста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5445" marR="45445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Назначение теста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5445" marR="45445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Значения исходных данных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5445" marR="45445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Ожидаемый результат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5445" marR="45445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Реакция программы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5445" marR="45445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Вывод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5445" marR="45445" marT="0" marB="0"/>
                </a:tc>
                <a:extLst>
                  <a:ext uri="{0D108BD9-81ED-4DB2-BD59-A6C34878D82A}">
                    <a16:rowId xmlns:a16="http://schemas.microsoft.com/office/drawing/2014/main" val="2221165526"/>
                  </a:ext>
                </a:extLst>
              </a:tr>
              <a:tr h="1664871"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6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5445" marR="45445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Проверка корректности работы кнопки «Продолжить»</a:t>
                      </a:r>
                      <a:endParaRPr lang="ru-RU" sz="20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5445" marR="45445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Нажатие на кнопку «Проверить»</a:t>
                      </a:r>
                      <a:endParaRPr lang="ru-RU" sz="20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5445" marR="45445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Ожидается открытие последующей страницы</a:t>
                      </a:r>
                      <a:endParaRPr lang="ru-RU" sz="20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5445" marR="45445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Открытие последующей страницы</a:t>
                      </a:r>
                      <a:endParaRPr lang="ru-RU" sz="20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5445" marR="45445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Программа работает корректно</a:t>
                      </a:r>
                      <a:endParaRPr lang="ru-RU" sz="20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5445" marR="45445" marT="0" marB="0"/>
                </a:tc>
                <a:extLst>
                  <a:ext uri="{0D108BD9-81ED-4DB2-BD59-A6C34878D82A}">
                    <a16:rowId xmlns:a16="http://schemas.microsoft.com/office/drawing/2014/main" val="3884856042"/>
                  </a:ext>
                </a:extLst>
              </a:tr>
              <a:tr h="1942348"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7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5445" marR="45445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Проверка корректности работы кнопки «Начать симуляцию»</a:t>
                      </a:r>
                      <a:endParaRPr lang="ru-RU" sz="20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5445" marR="45445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Нажатие на кнопку «Начать симуляцию»</a:t>
                      </a:r>
                      <a:endParaRPr lang="ru-RU" sz="20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5445" marR="45445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Ожидается запуск анимации и выведения блочного текста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5445" marR="45445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Запуск анимации и выведения блочного текста</a:t>
                      </a:r>
                      <a:endParaRPr lang="ru-RU" sz="20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5445" marR="45445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Программа работает корректно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5445" marR="45445" marT="0" marB="0"/>
                </a:tc>
                <a:extLst>
                  <a:ext uri="{0D108BD9-81ED-4DB2-BD59-A6C34878D82A}">
                    <a16:rowId xmlns:a16="http://schemas.microsoft.com/office/drawing/2014/main" val="3087567328"/>
                  </a:ext>
                </a:extLst>
              </a:tr>
            </a:tbl>
          </a:graphicData>
        </a:graphic>
      </p:graphicFrame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14</a:t>
            </a:fld>
            <a:endParaRPr lang="en-US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3299579" y="475300"/>
            <a:ext cx="521104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4000" b="1" dirty="0">
                <a:solidFill>
                  <a:schemeClr val="accent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Тестирование чат-бота</a:t>
            </a:r>
          </a:p>
        </p:txBody>
      </p:sp>
    </p:spTree>
    <p:extLst>
      <p:ext uri="{BB962C8B-B14F-4D97-AF65-F5344CB8AC3E}">
        <p14:creationId xmlns:p14="http://schemas.microsoft.com/office/powerpoint/2010/main" val="436305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15</a:t>
            </a:fld>
            <a:endParaRPr lang="en-US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1078992" y="2584019"/>
            <a:ext cx="10579608" cy="20898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10000"/>
              </a:lnSpc>
              <a:spcAft>
                <a:spcPts val="800"/>
              </a:spcAft>
            </a:pPr>
            <a:r>
              <a:rPr lang="ru-RU" sz="4000" b="1" dirty="0">
                <a:solidFill>
                  <a:schemeClr val="accent2">
                    <a:lumMod val="25000"/>
                  </a:schemeClr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В результате тестирования сайта было </a:t>
            </a:r>
            <a:r>
              <a:rPr lang="ru-RU" sz="4000" b="1" dirty="0" err="1">
                <a:solidFill>
                  <a:schemeClr val="accent2">
                    <a:lumMod val="25000"/>
                  </a:schemeClr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выявленно</a:t>
            </a:r>
            <a:r>
              <a:rPr lang="ru-RU" sz="4000" b="1" dirty="0">
                <a:solidFill>
                  <a:schemeClr val="accent2">
                    <a:lumMod val="25000"/>
                  </a:schemeClr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что веб-сайт грамотно оформлен и все ссылки и кнопки </a:t>
            </a:r>
            <a:r>
              <a:rPr lang="ru-RU" sz="4000" b="1" dirty="0" err="1">
                <a:solidFill>
                  <a:schemeClr val="accent2">
                    <a:lumMod val="25000"/>
                  </a:schemeClr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кликабельны</a:t>
            </a:r>
            <a:r>
              <a:rPr lang="ru-RU" sz="4000" b="1" dirty="0">
                <a:solidFill>
                  <a:schemeClr val="accent2">
                    <a:lumMod val="25000"/>
                  </a:schemeClr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63668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Calibri" panose="020F0502020204030204" pitchFamily="34" charset="0"/>
                <a:cs typeface="Calibri" panose="020F0502020204030204" pitchFamily="34" charset="0"/>
              </a:rPr>
              <a:t>Тестирование </a:t>
            </a:r>
            <a:r>
              <a:rPr lang="ru-RU" sz="4000" dirty="0" smtClean="0">
                <a:latin typeface="Calibri" panose="020F0502020204030204" pitchFamily="34" charset="0"/>
                <a:cs typeface="Calibri" panose="020F0502020204030204" pitchFamily="34" charset="0"/>
              </a:rPr>
              <a:t>чат-бота</a:t>
            </a:r>
            <a:endParaRPr lang="ru-RU" sz="4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Объект 5"/>
          <p:cNvSpPr>
            <a:spLocks noGrp="1"/>
          </p:cNvSpPr>
          <p:nvPr>
            <p:ph idx="1"/>
          </p:nvPr>
        </p:nvSpPr>
        <p:spPr>
          <a:xfrm>
            <a:off x="1078992" y="2276856"/>
            <a:ext cx="10277856" cy="3090672"/>
          </a:xfrm>
        </p:spPr>
        <p:txBody>
          <a:bodyPr/>
          <a:lstStyle/>
          <a:p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Сайт был протестирован по следующим критериям:</a:t>
            </a:r>
          </a:p>
          <a:p>
            <a:pPr lvl="0"/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Реплики (грамотность, оформление, единство стиля);</a:t>
            </a:r>
          </a:p>
          <a:p>
            <a:pPr lvl="0"/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Ссылки (визуальность, </a:t>
            </a:r>
            <a:r>
              <a:rPr lang="ru-RU" dirty="0" err="1">
                <a:latin typeface="Calibri" panose="020F0502020204030204" pitchFamily="34" charset="0"/>
                <a:cs typeface="Calibri" panose="020F0502020204030204" pitchFamily="34" charset="0"/>
              </a:rPr>
              <a:t>кликабельность</a:t>
            </a:r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</a:p>
          <a:p>
            <a:pPr lvl="0"/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Кнопки (</a:t>
            </a:r>
            <a:r>
              <a:rPr lang="ru-RU" dirty="0" err="1">
                <a:latin typeface="Calibri" panose="020F0502020204030204" pitchFamily="34" charset="0"/>
                <a:cs typeface="Calibri" panose="020F0502020204030204" pitchFamily="34" charset="0"/>
              </a:rPr>
              <a:t>кликабельность</a:t>
            </a:r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, отображение текста).</a:t>
            </a:r>
          </a:p>
          <a:p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В результате тестирования сайта было </a:t>
            </a:r>
            <a:r>
              <a:rPr lang="ru-RU" dirty="0" err="1">
                <a:latin typeface="Calibri" panose="020F0502020204030204" pitchFamily="34" charset="0"/>
                <a:cs typeface="Calibri" panose="020F0502020204030204" pitchFamily="34" charset="0"/>
              </a:rPr>
              <a:t>выявленно</a:t>
            </a:r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, что веб-сайт грамотно оформлен и все ссылки и кнопки </a:t>
            </a:r>
            <a:r>
              <a:rPr lang="ru-RU" dirty="0" err="1">
                <a:latin typeface="Calibri" panose="020F0502020204030204" pitchFamily="34" charset="0"/>
                <a:cs typeface="Calibri" panose="020F0502020204030204" pitchFamily="34" charset="0"/>
              </a:rPr>
              <a:t>кликабельны</a:t>
            </a:r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994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2A0D7AA-8A21-B977-56ED-94406F2995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33856" y="56450"/>
            <a:ext cx="9912096" cy="1832508"/>
          </a:xfrm>
          <a:noFill/>
        </p:spPr>
        <p:txBody>
          <a:bodyPr anchor="b">
            <a:noAutofit/>
          </a:bodyPr>
          <a:lstStyle/>
          <a:p>
            <a:pPr algn="ctr"/>
            <a:r>
              <a:rPr lang="ru-RU" sz="4000" dirty="0" smtClean="0">
                <a:latin typeface="Calibri" panose="020F0502020204030204" pitchFamily="34" charset="0"/>
                <a:cs typeface="Calibri" panose="020F0502020204030204" pitchFamily="34" charset="0"/>
              </a:rPr>
              <a:t>Вывод</a:t>
            </a:r>
            <a:endParaRPr lang="en-US" sz="4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D0A6B8-78EB-52CA-3D46-A46FC880D3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33856" y="2821788"/>
            <a:ext cx="9912096" cy="2743200"/>
          </a:xfrm>
          <a:noFill/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ru-RU" sz="2000" dirty="0">
                <a:latin typeface="Calibri" panose="020F0502020204030204" pitchFamily="34" charset="0"/>
                <a:cs typeface="Calibri" panose="020F0502020204030204" pitchFamily="34" charset="0"/>
              </a:rPr>
              <a:t>В конечном итоге, был разработан веб-сайт, который станет надежным инструментом для пользователей, стремящихся узнать больше о звездах и их эволюции. Этот ресурс предлагает множество функций, которые делают процесс обучения удобным и доступным.</a:t>
            </a:r>
            <a:endParaRPr lang="en-US" sz="2000" noProof="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1616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3000">
              <a:schemeClr val="bg2"/>
            </a:gs>
            <a:gs pos="59000">
              <a:schemeClr val="tx2">
                <a:lumMod val="90000"/>
                <a:alpha val="65163"/>
              </a:schemeClr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2181D-911C-1343-7267-E35AC86CC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044" y="345065"/>
            <a:ext cx="3913632" cy="2109376"/>
          </a:xfrm>
          <a:noFill/>
        </p:spPr>
        <p:txBody>
          <a:bodyPr anchor="ctr">
            <a:noAutofit/>
          </a:bodyPr>
          <a:lstStyle/>
          <a:p>
            <a:r>
              <a:rPr lang="ru-RU" sz="4000" dirty="0" smtClean="0">
                <a:latin typeface="Calibri" panose="020F0502020204030204" pitchFamily="34" charset="0"/>
                <a:cs typeface="Calibri" panose="020F0502020204030204" pitchFamily="34" charset="0"/>
              </a:rPr>
              <a:t>Актуальность</a:t>
            </a:r>
            <a:endParaRPr lang="en-US" sz="4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A8735-F1DC-1DE6-0A38-429B2F660F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01779" y="1965960"/>
            <a:ext cx="9601199" cy="3231682"/>
          </a:xfrm>
          <a:noFill/>
        </p:spPr>
        <p:txBody>
          <a:bodyPr>
            <a:noAutofit/>
          </a:bodyPr>
          <a:lstStyle/>
          <a:p>
            <a:r>
              <a:rPr lang="ru-RU" b="1" dirty="0"/>
              <a:t>Актуальность</a:t>
            </a:r>
            <a:r>
              <a:rPr lang="ru-RU" dirty="0"/>
              <a:t> проекта состоим в том, что он предоставляет пользователям быстрый доступ к обширной информации о эволюции звезд. Это включает в себя изучение процессов их зарождения, развития и смерти. Проект также решает проблему недостаточной осведомленности о стадиях эволюции звезд и их влияния на космическое пространство, что делает его важным ресурсом для любых пользователей.</a:t>
            </a:r>
          </a:p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6AA7FF5-11CA-8F71-5951-B10993962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75912" y="6563001"/>
            <a:ext cx="2743200" cy="228600"/>
          </a:xfrm>
        </p:spPr>
        <p:txBody>
          <a:bodyPr/>
          <a:lstStyle/>
          <a:p>
            <a:fld id="{CBD12358-51D2-46B3-9BDE-DF29528B9454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8507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3000">
              <a:schemeClr val="bg2"/>
            </a:gs>
            <a:gs pos="59000">
              <a:schemeClr val="tx2">
                <a:lumMod val="90000"/>
                <a:alpha val="65163"/>
              </a:schemeClr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2181D-911C-1343-7267-E35AC86CC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850392"/>
            <a:ext cx="3913632" cy="4800600"/>
          </a:xfrm>
          <a:noFill/>
        </p:spPr>
        <p:txBody>
          <a:bodyPr anchor="ctr">
            <a:noAutofit/>
          </a:bodyPr>
          <a:lstStyle/>
          <a:p>
            <a:r>
              <a:rPr lang="ru-RU" sz="4000" dirty="0">
                <a:latin typeface="Calibri" panose="020F0502020204030204" pitchFamily="34" charset="0"/>
                <a:cs typeface="Calibri" panose="020F0502020204030204" pitchFamily="34" charset="0"/>
              </a:rPr>
              <a:t>ЦЕЛЬ ПРОЕКТА</a:t>
            </a:r>
            <a:endParaRPr lang="en-US" sz="4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A8735-F1DC-1DE6-0A38-429B2F660F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8383" y="1965960"/>
            <a:ext cx="6444595" cy="3231682"/>
          </a:xfrm>
          <a:noFill/>
        </p:spPr>
        <p:txBody>
          <a:bodyPr>
            <a:noAutofit/>
          </a:bodyPr>
          <a:lstStyle/>
          <a:p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Целью данного проекта является создание интерактивного веб-сайта, который будет служить ценным ресурсом для всех, кто заинтересован в изучении космоса и эволюции звезд.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6AA7FF5-11CA-8F71-5951-B10993962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75912" y="6563001"/>
            <a:ext cx="2743200" cy="228600"/>
          </a:xfrm>
        </p:spPr>
        <p:txBody>
          <a:bodyPr/>
          <a:lstStyle/>
          <a:p>
            <a:fld id="{CBD12358-51D2-46B3-9BDE-DF29528B9454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810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3000">
              <a:schemeClr val="bg2"/>
            </a:gs>
            <a:gs pos="59000">
              <a:schemeClr val="tx2">
                <a:lumMod val="90000"/>
                <a:alpha val="65163"/>
              </a:schemeClr>
            </a:gs>
          </a:gsLst>
          <a:lin ang="19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365760"/>
            <a:ext cx="10277856" cy="1655064"/>
          </a:xfrm>
          <a:noFill/>
        </p:spPr>
        <p:txBody>
          <a:bodyPr anchor="b">
            <a:noAutofit/>
          </a:bodyPr>
          <a:lstStyle/>
          <a:p>
            <a:r>
              <a:rPr lang="ru-RU" sz="4000" dirty="0">
                <a:solidFill>
                  <a:schemeClr val="accent3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ЗАДАЧИ ПРОЕКТА</a:t>
            </a:r>
            <a:endParaRPr lang="en-US" sz="4000" dirty="0">
              <a:solidFill>
                <a:schemeClr val="accent3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5304" y="2313432"/>
            <a:ext cx="6327648" cy="3218688"/>
          </a:xfrm>
          <a:noFill/>
        </p:spPr>
        <p:txBody>
          <a:bodyPr>
            <a:noAutofit/>
          </a:bodyPr>
          <a:lstStyle/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Найти сервис, подходящий для создания и оформления веб-сайта.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Прописать все возможные команды для использования веб-сайта.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Проверить работоспособность веб-сайта при различных характеристиках устройств.</a:t>
            </a:r>
          </a:p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D7B9109-9E17-1A7A-3A9A-0F1C07BF3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75912" y="6563001"/>
            <a:ext cx="2743200" cy="228600"/>
          </a:xfrm>
        </p:spPr>
        <p:txBody>
          <a:bodyPr/>
          <a:lstStyle/>
          <a:p>
            <a:fld id="{CBD12358-51D2-46B3-9BDE-DF29528B9454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674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C27C8-165C-5513-DB4B-9D840097C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365760"/>
            <a:ext cx="10277856" cy="801303"/>
          </a:xfrm>
          <a:noFill/>
        </p:spPr>
        <p:txBody>
          <a:bodyPr>
            <a:noAutofit/>
          </a:bodyPr>
          <a:lstStyle/>
          <a:p>
            <a:pPr algn="ctr"/>
            <a:r>
              <a:rPr lang="ru-RU" sz="4000" dirty="0">
                <a:latin typeface="Calibri" panose="020F0502020204030204" pitchFamily="34" charset="0"/>
                <a:cs typeface="Calibri" panose="020F0502020204030204" pitchFamily="34" charset="0"/>
              </a:rPr>
              <a:t>Этапы разработки </a:t>
            </a:r>
            <a:endParaRPr lang="en-US" sz="4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CE640F-7F5A-BDB7-205D-765FA80B67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1946" y="1287663"/>
            <a:ext cx="6327648" cy="1718246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ru-RU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Шаг </a:t>
            </a:r>
            <a:r>
              <a:rPr lang="ru-RU" b="1" dirty="0">
                <a:latin typeface="Calibri" panose="020F0502020204030204" pitchFamily="34" charset="0"/>
                <a:cs typeface="Calibri" panose="020F0502020204030204" pitchFamily="34" charset="0"/>
              </a:rPr>
              <a:t>1.</a:t>
            </a:r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 Для начала нам нужно найти сервис для создания веб-сайта. В нашем случае мы воспользуемся приложением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Notepad</a:t>
            </a:r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++. Выбираем синтаксис «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HTML</a:t>
            </a:r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» и начинаем прописывать код для создания основы сайта.</a:t>
            </a:r>
          </a:p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93736AF-0027-E734-82A8-010D7129D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75912" y="6563001"/>
            <a:ext cx="2743200" cy="228600"/>
          </a:xfrm>
        </p:spPr>
        <p:txBody>
          <a:bodyPr/>
          <a:lstStyle/>
          <a:p>
            <a:fld id="{CBD12358-51D2-46B3-9BDE-DF29528B9454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5" name="Рисунок 4" descr="C:\Проекты\Без имени-1.png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6990" y="2538663"/>
            <a:ext cx="7050506" cy="413863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29609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3000">
              <a:schemeClr val="bg2"/>
            </a:gs>
            <a:gs pos="59000">
              <a:schemeClr val="tx2">
                <a:lumMod val="90000"/>
                <a:alpha val="65163"/>
              </a:schemeClr>
            </a:gs>
          </a:gsLst>
          <a:lin ang="16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AC361-0D7A-DC05-86B5-6DD77D322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365760"/>
            <a:ext cx="10277856" cy="1655064"/>
          </a:xfrm>
          <a:noFill/>
        </p:spPr>
        <p:txBody>
          <a:bodyPr>
            <a:noAutofit/>
          </a:bodyPr>
          <a:lstStyle/>
          <a:p>
            <a:pPr algn="ctr"/>
            <a:r>
              <a:rPr lang="ru-RU" sz="4000" dirty="0">
                <a:solidFill>
                  <a:schemeClr val="accent3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Этапы разработки </a:t>
            </a:r>
            <a:r>
              <a:rPr lang="ru-RU" dirty="0">
                <a:solidFill>
                  <a:schemeClr val="accent3">
                    <a:lumMod val="25000"/>
                  </a:schemeClr>
                </a:solidFill>
              </a:rPr>
              <a:t/>
            </a:r>
            <a:br>
              <a:rPr lang="ru-RU" dirty="0">
                <a:solidFill>
                  <a:schemeClr val="accent3">
                    <a:lumMod val="25000"/>
                  </a:schemeClr>
                </a:solidFill>
              </a:rPr>
            </a:b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E98EFF-197D-3136-70B9-7BBD30A489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2873" y="1604469"/>
            <a:ext cx="4931022" cy="2365952"/>
          </a:xfrm>
          <a:noFill/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 b="1" dirty="0">
                <a:latin typeface="Calibri" panose="020F0502020204030204" pitchFamily="34" charset="0"/>
                <a:cs typeface="Calibri" panose="020F0502020204030204" pitchFamily="34" charset="0"/>
              </a:rPr>
              <a:t>Шаг 2.</a:t>
            </a:r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 Теперь в этом же приложении пропишем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CSS</a:t>
            </a:r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-код для красивого оформления веб-сайта. Для этого открываем новый файл, выбираем синтаксис «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CSS</a:t>
            </a:r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» и начинаем прописывать код.</a:t>
            </a:r>
          </a:p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9F61F934-8535-E086-C153-D48E49B98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75912" y="6563001"/>
            <a:ext cx="2743200" cy="228600"/>
          </a:xfrm>
        </p:spPr>
        <p:txBody>
          <a:bodyPr/>
          <a:lstStyle/>
          <a:p>
            <a:fld id="{CBD12358-51D2-46B3-9BDE-DF29528B9454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6" name="Объект 5" descr="C:\Проекты\Без имени-2.png"/>
          <p:cNvPicPr>
            <a:picLocks noGrp="1"/>
          </p:cNvPicPr>
          <p:nvPr>
            <p:ph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9200" y="2803358"/>
            <a:ext cx="6928620" cy="375964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10802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7"/>
          <p:cNvSpPr>
            <a:spLocks noGrp="1"/>
          </p:cNvSpPr>
          <p:nvPr>
            <p:ph type="title"/>
          </p:nvPr>
        </p:nvSpPr>
        <p:spPr>
          <a:xfrm>
            <a:off x="1078992" y="365760"/>
            <a:ext cx="10277856" cy="885524"/>
          </a:xfrm>
        </p:spPr>
        <p:txBody>
          <a:bodyPr>
            <a:normAutofit/>
          </a:bodyPr>
          <a:lstStyle/>
          <a:p>
            <a:pPr algn="ctr"/>
            <a:r>
              <a:rPr lang="ru-RU" sz="4000" dirty="0">
                <a:solidFill>
                  <a:schemeClr val="accent3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Этапы разработки</a:t>
            </a:r>
            <a:endParaRPr lang="ru-RU" sz="4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Подзаголовок 6"/>
          <p:cNvSpPr>
            <a:spLocks noGrp="1"/>
          </p:cNvSpPr>
          <p:nvPr>
            <p:ph idx="1"/>
          </p:nvPr>
        </p:nvSpPr>
        <p:spPr>
          <a:xfrm>
            <a:off x="182400" y="1251284"/>
            <a:ext cx="6327648" cy="3218688"/>
          </a:xfrm>
        </p:spPr>
        <p:txBody>
          <a:bodyPr/>
          <a:lstStyle/>
          <a:p>
            <a:r>
              <a:rPr lang="ru-RU" b="1" dirty="0">
                <a:latin typeface="Calibri" panose="020F0502020204030204" pitchFamily="34" charset="0"/>
                <a:cs typeface="Calibri" panose="020F0502020204030204" pitchFamily="34" charset="0"/>
              </a:rPr>
              <a:t>Шаг 3.</a:t>
            </a:r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 После того, как мы прописали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HTML </a:t>
            </a:r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и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CSS </a:t>
            </a:r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коды, начнем прописывать код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JavaScript</a:t>
            </a:r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, чтобы сайт мог функционировать. Для этого создаем новый файл, выбираем синтаксис «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JavaScript</a:t>
            </a:r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» и начинаем прописывать код</a:t>
            </a:r>
          </a:p>
          <a:p>
            <a:endParaRPr lang="ru-RU" dirty="0"/>
          </a:p>
        </p:txBody>
      </p:sp>
      <p:pic>
        <p:nvPicPr>
          <p:cNvPr id="9" name="Рисунок 8" descr="C:\Проекты\Без имени-3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5611" y="3164305"/>
            <a:ext cx="6701622" cy="358541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58085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78992" y="365760"/>
            <a:ext cx="10277856" cy="729114"/>
          </a:xfrm>
        </p:spPr>
        <p:txBody>
          <a:bodyPr>
            <a:normAutofit/>
          </a:bodyPr>
          <a:lstStyle/>
          <a:p>
            <a:pPr algn="ctr"/>
            <a:r>
              <a:rPr lang="ru-RU" sz="4000" dirty="0" smtClean="0">
                <a:latin typeface="Calibri" panose="020F0502020204030204" pitchFamily="34" charset="0"/>
                <a:cs typeface="Calibri" panose="020F0502020204030204" pitchFamily="34" charset="0"/>
              </a:rPr>
              <a:t>Примеры работы</a:t>
            </a:r>
            <a:endParaRPr lang="ru-RU" sz="4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Объект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7921" y="3457851"/>
            <a:ext cx="5901192" cy="3219450"/>
          </a:xfr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8</a:t>
            </a:fld>
            <a:endParaRPr lang="en-US" dirty="0"/>
          </a:p>
        </p:txBody>
      </p:sp>
      <p:pic>
        <p:nvPicPr>
          <p:cNvPr id="5" name="Рисунок 4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44" y="1396849"/>
            <a:ext cx="5911730" cy="3486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530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sz="4000" dirty="0">
                <a:latin typeface="Calibri" panose="020F0502020204030204" pitchFamily="34" charset="0"/>
                <a:cs typeface="Calibri" panose="020F0502020204030204" pitchFamily="34" charset="0"/>
              </a:rPr>
              <a:t>Сравнение с аналогами</a:t>
            </a:r>
            <a:r>
              <a:rPr lang="ru-RU" dirty="0"/>
              <a:t/>
            </a:r>
            <a:br>
              <a:rPr lang="ru-RU" dirty="0"/>
            </a:br>
            <a:endParaRPr lang="ru-RU" dirty="0"/>
          </a:p>
        </p:txBody>
      </p:sp>
      <p:graphicFrame>
        <p:nvGraphicFramePr>
          <p:cNvPr id="5" name="Объект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34536467"/>
              </p:ext>
            </p:extLst>
          </p:nvPr>
        </p:nvGraphicFramePr>
        <p:xfrm>
          <a:off x="806116" y="2020824"/>
          <a:ext cx="10550731" cy="2983992"/>
        </p:xfrm>
        <a:graphic>
          <a:graphicData uri="http://schemas.openxmlformats.org/drawingml/2006/table">
            <a:tbl>
              <a:tblPr firstRow="1" firstCol="1" bandRow="1">
                <a:tableStyleId>{0E3FDE45-AF77-4B5C-9715-49D594BDF05E}</a:tableStyleId>
              </a:tblPr>
              <a:tblGrid>
                <a:gridCol w="2375777">
                  <a:extLst>
                    <a:ext uri="{9D8B030D-6E8A-4147-A177-3AD203B41FA5}">
                      <a16:colId xmlns:a16="http://schemas.microsoft.com/office/drawing/2014/main" val="468905003"/>
                    </a:ext>
                  </a:extLst>
                </a:gridCol>
                <a:gridCol w="2462349">
                  <a:extLst>
                    <a:ext uri="{9D8B030D-6E8A-4147-A177-3AD203B41FA5}">
                      <a16:colId xmlns:a16="http://schemas.microsoft.com/office/drawing/2014/main" val="4092183174"/>
                    </a:ext>
                  </a:extLst>
                </a:gridCol>
                <a:gridCol w="2573028">
                  <a:extLst>
                    <a:ext uri="{9D8B030D-6E8A-4147-A177-3AD203B41FA5}">
                      <a16:colId xmlns:a16="http://schemas.microsoft.com/office/drawing/2014/main" val="1430287004"/>
                    </a:ext>
                  </a:extLst>
                </a:gridCol>
                <a:gridCol w="3139577">
                  <a:extLst>
                    <a:ext uri="{9D8B030D-6E8A-4147-A177-3AD203B41FA5}">
                      <a16:colId xmlns:a16="http://schemas.microsoft.com/office/drawing/2014/main" val="2105090505"/>
                    </a:ext>
                  </a:extLst>
                </a:gridCol>
              </a:tblGrid>
              <a:tr h="259270">
                <a:tc>
                  <a:txBody>
                    <a:bodyPr/>
                    <a:lstStyle/>
                    <a:p>
                      <a:pPr algn="ctr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Название</a:t>
                      </a:r>
                      <a:endParaRPr lang="ru-RU" sz="20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Функции</a:t>
                      </a:r>
                      <a:endParaRPr lang="ru-RU" sz="20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Плюсы</a:t>
                      </a:r>
                      <a:endParaRPr lang="ru-RU" sz="20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Минусы</a:t>
                      </a:r>
                      <a:endParaRPr lang="ru-RU" sz="20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56713768"/>
                  </a:ext>
                </a:extLst>
              </a:tr>
              <a:tr h="2592695"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https://spacegid.com/media/star/index.html</a:t>
                      </a:r>
                      <a:endParaRPr lang="ru-RU" sz="20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Отображает зависимость времени от температуры и яркости звезды (относительно Солнца)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lvl="0" indent="-342900" algn="just">
                        <a:lnSpc>
                          <a:spcPct val="110000"/>
                        </a:lnSpc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>
                          <a:tab pos="457200" algn="l"/>
                        </a:tabLst>
                      </a:pPr>
                      <a:r>
                        <a:rPr lang="ru-RU" sz="20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Наличие плавной анимации</a:t>
                      </a:r>
                      <a:endParaRPr lang="ru-RU" sz="20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10000"/>
                        </a:lnSpc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>
                          <a:tab pos="457200" algn="l"/>
                        </a:tabLs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Содержит графики, непонятные обычным пользователям</a:t>
                      </a:r>
                    </a:p>
                    <a:p>
                      <a:pPr marL="342900" lvl="0" indent="-342900">
                        <a:lnSpc>
                          <a:spcPct val="110000"/>
                        </a:lnSpc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>
                          <a:tab pos="457200" algn="l"/>
                        </a:tabLs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Некорректное отображение текста</a:t>
                      </a:r>
                    </a:p>
                    <a:p>
                      <a:pPr marL="342900" lvl="0" indent="-342900">
                        <a:lnSpc>
                          <a:spcPct val="110000"/>
                        </a:lnSpc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>
                          <a:tab pos="457200" algn="l"/>
                        </a:tabLs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Незамысловатый дизайн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01908310"/>
                  </a:ext>
                </a:extLst>
              </a:tr>
            </a:tbl>
          </a:graphicData>
        </a:graphic>
      </p:graphicFrame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9</a:t>
            </a:fld>
            <a:endParaRPr lang="en-US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806115" y="5025998"/>
            <a:ext cx="10550731" cy="7508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10000"/>
              </a:lnSpc>
              <a:spcAft>
                <a:spcPts val="800"/>
              </a:spcAft>
            </a:pPr>
            <a:r>
              <a:rPr lang="ru-RU" sz="2000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Вывод: существует сайт с похожим функционалом, но он может быть непонятным для обычного пользователя.</a:t>
            </a:r>
          </a:p>
        </p:txBody>
      </p:sp>
    </p:spTree>
    <p:extLst>
      <p:ext uri="{BB962C8B-B14F-4D97-AF65-F5344CB8AC3E}">
        <p14:creationId xmlns:p14="http://schemas.microsoft.com/office/powerpoint/2010/main" val="338081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ustom">
  <a:themeElements>
    <a:clrScheme name="Blue spheres">
      <a:dk1>
        <a:srgbClr val="000000"/>
      </a:dk1>
      <a:lt1>
        <a:srgbClr val="FFFFFF"/>
      </a:lt1>
      <a:dk2>
        <a:srgbClr val="E3E7ED"/>
      </a:dk2>
      <a:lt2>
        <a:srgbClr val="E8E8E8"/>
      </a:lt2>
      <a:accent1>
        <a:srgbClr val="7673F7"/>
      </a:accent1>
      <a:accent2>
        <a:srgbClr val="B8C2FD"/>
      </a:accent2>
      <a:accent3>
        <a:srgbClr val="DFE3FC"/>
      </a:accent3>
      <a:accent4>
        <a:srgbClr val="55B3FD"/>
      </a:accent4>
      <a:accent5>
        <a:srgbClr val="99F7F7"/>
      </a:accent5>
      <a:accent6>
        <a:srgbClr val="FEE43F"/>
      </a:accent6>
      <a:hlink>
        <a:srgbClr val="467886"/>
      </a:hlink>
      <a:folHlink>
        <a:srgbClr val="96607D"/>
      </a:folHlink>
    </a:clrScheme>
    <a:fontScheme name="Custom 23">
      <a:majorFont>
        <a:latin typeface="Aptos"/>
        <a:ea typeface=""/>
        <a:cs typeface=""/>
      </a:majorFont>
      <a:minorFont>
        <a:latin typeface="Apto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34076243_win32_CP_V3" id="{81AB0711-29F9-49D0-8A73-16AF25FD4C08}" vid="{D5AD44AB-53B9-4654-A4F8-1821A28F277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9" ma:contentTypeDescription="Create a new document." ma:contentTypeScope="" ma:versionID="6a914531ae0f23be31da2eba1f3b42a9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ae00154c9e66547f022c4923f88826d6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9F7D870-58E6-48A2-A932-190ED7A8A1D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EA9B47F-3DD8-4645-81DC-B88780643C07}">
  <ds:schemaRefs>
    <ds:schemaRef ds:uri="http://purl.org/dc/terms/"/>
    <ds:schemaRef ds:uri="http://schemas.microsoft.com/sharepoint/v3"/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16c05727-aa75-4e4a-9b5f-8a80a1165891"/>
    <ds:schemaRef ds:uri="http://schemas.microsoft.com/office/2006/metadata/properties"/>
    <ds:schemaRef ds:uri="http://schemas.openxmlformats.org/package/2006/metadata/core-properties"/>
    <ds:schemaRef ds:uri="230e9df3-be65-4c73-a93b-d1236ebd677e"/>
    <ds:schemaRef ds:uri="71af3243-3dd4-4a8d-8c0d-dd76da1f02a5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B0C07E3D-60A7-4F4E-8208-D9CCD01982CB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22705</TotalTime>
  <Words>706</Words>
  <Application>Microsoft Office PowerPoint</Application>
  <PresentationFormat>Широкоэкранный</PresentationFormat>
  <Paragraphs>126</Paragraphs>
  <Slides>17</Slides>
  <Notes>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2" baseType="lpstr">
      <vt:lpstr>Aptos</vt:lpstr>
      <vt:lpstr>Arial</vt:lpstr>
      <vt:lpstr>Calibri</vt:lpstr>
      <vt:lpstr>Times New Roman</vt:lpstr>
      <vt:lpstr>Custom</vt:lpstr>
      <vt:lpstr>Визуализатор звездной эволюции.  Федеральное государственное бюджетное образовательное учреждение высшего образования «Московский государственный технический университет имени Н.Э. Баумана (национальный исследовательский университет) </vt:lpstr>
      <vt:lpstr>Актуальность</vt:lpstr>
      <vt:lpstr>ЦЕЛЬ ПРОЕКТА</vt:lpstr>
      <vt:lpstr>ЗАДАЧИ ПРОЕКТА</vt:lpstr>
      <vt:lpstr>Этапы разработки </vt:lpstr>
      <vt:lpstr>Этапы разработки  </vt:lpstr>
      <vt:lpstr>Этапы разработки</vt:lpstr>
      <vt:lpstr>Примеры работы</vt:lpstr>
      <vt:lpstr>Сравнение с аналогами </vt:lpstr>
      <vt:lpstr>Технические характеристики </vt:lpstr>
      <vt:lpstr>Тестирование чат-бота</vt:lpstr>
      <vt:lpstr>Тестирование чат-бота</vt:lpstr>
      <vt:lpstr>Презентация PowerPoint</vt:lpstr>
      <vt:lpstr>Презентация PowerPoint</vt:lpstr>
      <vt:lpstr>Презентация PowerPoint</vt:lpstr>
      <vt:lpstr>Тестирование чат-бота</vt:lpstr>
      <vt:lpstr>Вывод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cp:lastModifiedBy>ADmin</cp:lastModifiedBy>
  <cp:revision>17</cp:revision>
  <dcterms:created xsi:type="dcterms:W3CDTF">2023-08-29T05:38:01Z</dcterms:created>
  <dcterms:modified xsi:type="dcterms:W3CDTF">2024-12-24T15:04:06Z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